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4"/>
  </p:sldMasterIdLst>
  <p:notesMasterIdLst>
    <p:notesMasterId r:id="rId30"/>
  </p:notesMasterIdLst>
  <p:sldIdLst>
    <p:sldId id="339" r:id="rId5"/>
    <p:sldId id="263" r:id="rId6"/>
    <p:sldId id="309" r:id="rId7"/>
    <p:sldId id="261" r:id="rId8"/>
    <p:sldId id="310" r:id="rId9"/>
    <p:sldId id="311" r:id="rId10"/>
    <p:sldId id="318" r:id="rId11"/>
    <p:sldId id="340" r:id="rId12"/>
    <p:sldId id="320" r:id="rId13"/>
    <p:sldId id="322" r:id="rId14"/>
    <p:sldId id="313" r:id="rId15"/>
    <p:sldId id="326" r:id="rId16"/>
    <p:sldId id="323" r:id="rId17"/>
    <p:sldId id="332" r:id="rId18"/>
    <p:sldId id="324" r:id="rId19"/>
    <p:sldId id="333" r:id="rId20"/>
    <p:sldId id="334" r:id="rId21"/>
    <p:sldId id="337" r:id="rId22"/>
    <p:sldId id="335" r:id="rId23"/>
    <p:sldId id="336" r:id="rId24"/>
    <p:sldId id="315" r:id="rId25"/>
    <p:sldId id="327" r:id="rId26"/>
    <p:sldId id="331" r:id="rId27"/>
    <p:sldId id="330" r:id="rId28"/>
    <p:sldId id="338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ckwell" panose="02060603020205020403" pitchFamily="18" charset="0"/>
      <p:regular r:id="rId35"/>
      <p:bold r:id="rId36"/>
      <p:italic r:id="rId37"/>
      <p:boldItalic r:id="rId38"/>
    </p:embeddedFont>
    <p:embeddedFont>
      <p:font typeface="Rockwell Condensed" panose="02060603050405020104" pitchFamily="18" charset="0"/>
      <p:regular r:id="rId39"/>
      <p:bold r:id="rId40"/>
    </p:embeddedFont>
    <p:embeddedFont>
      <p:font typeface="Rockwell Extra Bold" panose="02060903040505020403" pitchFamily="18" charset="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96">
          <p15:clr>
            <a:srgbClr val="9AA0A6"/>
          </p15:clr>
        </p15:guide>
        <p15:guide id="4" pos="457">
          <p15:clr>
            <a:srgbClr val="9AA0A6"/>
          </p15:clr>
        </p15:guide>
        <p15:guide id="5" orient="horz" pos="331">
          <p15:clr>
            <a:srgbClr val="9AA0A6"/>
          </p15:clr>
        </p15:guide>
        <p15:guide id="6" pos="5314">
          <p15:clr>
            <a:srgbClr val="9AA0A6"/>
          </p15:clr>
        </p15:guide>
        <p15:guide id="7" orient="horz" pos="6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CF53DE-933E-482F-B91B-A50B49123E5D}">
  <a:tblStyle styleId="{1ECF53DE-933E-482F-B91B-A50B49123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  <p:guide orient="horz" pos="3096"/>
        <p:guide pos="457"/>
        <p:guide orient="horz" pos="331"/>
        <p:guide pos="5314"/>
        <p:guide orient="horz" pos="6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1033a437e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1033a437e1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33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4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6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654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45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50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168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1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60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339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33a437e1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33a437e1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511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44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3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1033a437e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1033a437e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23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033a437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033a437e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33a437e1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33a437e1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21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033a437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033a437e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64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1033a437e1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1033a437e1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60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1033a437e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1033a437e1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782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033a437e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033a437e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659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033a437e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033a437e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85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315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362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383300" y="2304450"/>
            <a:ext cx="6377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3708450" y="1386450"/>
            <a:ext cx="1727100" cy="9180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1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2617950" y="2848650"/>
            <a:ext cx="3908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610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30"/>
          <p:cNvSpPr txBox="1">
            <a:spLocks noGrp="1"/>
          </p:cNvSpPr>
          <p:nvPr>
            <p:ph type="subTitle" idx="1"/>
          </p:nvPr>
        </p:nvSpPr>
        <p:spPr>
          <a:xfrm>
            <a:off x="2667900" y="1793100"/>
            <a:ext cx="3808200" cy="15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30"/>
          <p:cNvSpPr txBox="1">
            <a:spLocks noGrp="1"/>
          </p:cNvSpPr>
          <p:nvPr>
            <p:ph type="title"/>
          </p:nvPr>
        </p:nvSpPr>
        <p:spPr>
          <a:xfrm>
            <a:off x="7072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936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072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body" idx="1"/>
          </p:nvPr>
        </p:nvSpPr>
        <p:spPr>
          <a:xfrm>
            <a:off x="721771" y="1529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11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8"/>
          <p:cNvSpPr txBox="1">
            <a:spLocks noGrp="1"/>
          </p:cNvSpPr>
          <p:nvPr>
            <p:ph type="title"/>
          </p:nvPr>
        </p:nvSpPr>
        <p:spPr>
          <a:xfrm>
            <a:off x="568250" y="1653150"/>
            <a:ext cx="3375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5" name="Google Shape;1555;p28"/>
          <p:cNvSpPr txBox="1">
            <a:spLocks noGrp="1"/>
          </p:cNvSpPr>
          <p:nvPr>
            <p:ph type="subTitle" idx="1"/>
          </p:nvPr>
        </p:nvSpPr>
        <p:spPr>
          <a:xfrm>
            <a:off x="1245200" y="2507550"/>
            <a:ext cx="26982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628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9"/>
          <p:cNvSpPr txBox="1">
            <a:spLocks noGrp="1"/>
          </p:cNvSpPr>
          <p:nvPr>
            <p:ph type="subTitle" idx="1"/>
          </p:nvPr>
        </p:nvSpPr>
        <p:spPr>
          <a:xfrm>
            <a:off x="5842598" y="2173525"/>
            <a:ext cx="23115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9"/>
          <p:cNvSpPr txBox="1">
            <a:spLocks noGrp="1"/>
          </p:cNvSpPr>
          <p:nvPr>
            <p:ph type="title"/>
          </p:nvPr>
        </p:nvSpPr>
        <p:spPr>
          <a:xfrm>
            <a:off x="5845738" y="1550100"/>
            <a:ext cx="2311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62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927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C6F822A4-8DA6-4447-9B1F-C5DB58435268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563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34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8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199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85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048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6/2/2022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4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5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3" r:id="rId12"/>
    <p:sldLayoutId id="2147483704" r:id="rId13"/>
    <p:sldLayoutId id="2147483705" r:id="rId14"/>
    <p:sldLayoutId id="2147483707" r:id="rId15"/>
    <p:sldLayoutId id="2147483708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2C9D-AAAD-4DEE-B813-03E497E67F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" sz="7200" dirty="0"/>
              <a:t>Ball on a Plate</a:t>
            </a:r>
            <a:br>
              <a:rPr lang="en" sz="7200" dirty="0"/>
            </a:br>
            <a:r>
              <a:rPr lang="en" sz="7200" dirty="0"/>
              <a:t>-MPC-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95113-D72F-D13E-F452-727CEC3F5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Pîndichi Elena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Stăvărache Robert - Antonio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15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0B0F-68DB-42F9-0A4D-0B60CC56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Revenind</a:t>
            </a:r>
            <a:r>
              <a:rPr lang="en-US" dirty="0"/>
              <a:t> la </a:t>
            </a:r>
            <a:r>
              <a:rPr lang="en-US" dirty="0" err="1"/>
              <a:t>functia</a:t>
            </a:r>
            <a:r>
              <a:rPr lang="en-US" dirty="0"/>
              <a:t> de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B205B-7E34-C4FF-8815-6C7B7046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1" y="1424869"/>
            <a:ext cx="4489268" cy="2293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E841D-0AB7-A777-EC4F-A3647360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47" y="3577755"/>
            <a:ext cx="6050439" cy="1406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51A49-41C1-CF38-CD3B-CD7A8247EC6D}"/>
              </a:ext>
            </a:extLst>
          </p:cNvPr>
          <p:cNvSpPr txBox="1"/>
          <p:nvPr/>
        </p:nvSpPr>
        <p:spPr>
          <a:xfrm>
            <a:off x="454441" y="1067408"/>
            <a:ext cx="7291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Inlocuind</a:t>
            </a:r>
            <a:r>
              <a:rPr lang="en-US" dirty="0"/>
              <a:t> </a:t>
            </a:r>
            <a:r>
              <a:rPr lang="en-US" dirty="0" err="1"/>
              <a:t>iesirea</a:t>
            </a:r>
            <a:r>
              <a:rPr lang="en-US" dirty="0"/>
              <a:t> </a:t>
            </a:r>
            <a:r>
              <a:rPr lang="en-US" dirty="0" err="1"/>
              <a:t>prezisa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dependenta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, </a:t>
            </a:r>
            <a:r>
              <a:rPr lang="en-US" dirty="0" err="1"/>
              <a:t>dedusa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devreme</a:t>
            </a:r>
            <a:r>
              <a:rPr lang="en-US" dirty="0"/>
              <a:t>, </a:t>
            </a:r>
            <a:r>
              <a:rPr lang="en-US" dirty="0" err="1"/>
              <a:t>obtinem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1810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50"/>
          <p:cNvSpPr txBox="1">
            <a:spLocks noGrp="1"/>
          </p:cNvSpPr>
          <p:nvPr>
            <p:ph type="title"/>
          </p:nvPr>
        </p:nvSpPr>
        <p:spPr>
          <a:xfrm>
            <a:off x="1125811" y="464212"/>
            <a:ext cx="3375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7C52C-DDAF-CF49-A239-0C21394E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8" y="890947"/>
            <a:ext cx="3817951" cy="225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2558B-5E06-CF1A-A3FA-427124390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65" y="2977228"/>
            <a:ext cx="1897515" cy="1884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63B4A-5CE9-809A-4D88-00E9A90DF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777" y="464212"/>
            <a:ext cx="3543607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6150076" y="1074167"/>
            <a:ext cx="2113813" cy="25184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Aducerea bilei în centrul mesei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77A72D-A2D8-B620-3722-5AFBE2B7F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72" y="799647"/>
            <a:ext cx="4835377" cy="34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6150076" y="1074167"/>
            <a:ext cx="2113813" cy="25184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Aducerea</a:t>
            </a:r>
            <a:r>
              <a:rPr lang="en-US" sz="42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bilei</a:t>
            </a:r>
            <a:r>
              <a:rPr lang="en-US" sz="42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în</a:t>
            </a:r>
            <a:r>
              <a:rPr lang="en-US" sz="42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centrul</a:t>
            </a:r>
            <a:r>
              <a:rPr lang="en-US" sz="42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42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mesei</a:t>
            </a:r>
            <a:endParaRPr lang="en-US" sz="42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80857C-41AD-7212-7AAF-D7AB12004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43" y="1041683"/>
            <a:ext cx="4360372" cy="30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5A095-26B4-509B-2A4B-9B469A97E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2" y="612031"/>
            <a:ext cx="2645082" cy="2076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A5ECAC-22BD-CC91-B65B-43CED7405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15338"/>
            <a:ext cx="2645081" cy="2069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D4D9B-E7D0-ECFB-98CD-98A7AFAFB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31870"/>
            <a:ext cx="2645081" cy="2036712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86541B4-B2CF-3ED3-49B0-471AE2521EAC}"/>
              </a:ext>
            </a:extLst>
          </p:cNvPr>
          <p:cNvSpPr txBox="1"/>
          <p:nvPr/>
        </p:nvSpPr>
        <p:spPr>
          <a:xfrm>
            <a:off x="1129990" y="23764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50937E-1281-1C75-0EBE-CD983E591975}"/>
              </a:ext>
            </a:extLst>
          </p:cNvPr>
          <p:cNvSpPr txBox="1"/>
          <p:nvPr/>
        </p:nvSpPr>
        <p:spPr>
          <a:xfrm>
            <a:off x="3825437" y="234300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27552E-9568-E3DE-3B88-C1D0221C6EEF}"/>
              </a:ext>
            </a:extLst>
          </p:cNvPr>
          <p:cNvSpPr txBox="1"/>
          <p:nvPr/>
        </p:nvSpPr>
        <p:spPr>
          <a:xfrm>
            <a:off x="6759174" y="234299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2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6E194-163C-38BE-A5BB-27B34135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</a:pPr>
            <a:r>
              <a:rPr lang="en-US" sz="5000" kern="1200" cap="all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15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024593A-243D-FFF2-A7B9-9C8CB743D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82" y="602112"/>
            <a:ext cx="2645082" cy="209622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C919D7C-E082-ECE3-C80B-7DF70BAA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063" y="612032"/>
            <a:ext cx="2645081" cy="207638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D79C5BB-547B-206C-FA19-099B6B3FA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5444" y="621951"/>
            <a:ext cx="2645081" cy="20565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65D5D0-84B9-C55B-8323-FA73A3360E7D}"/>
              </a:ext>
            </a:extLst>
          </p:cNvPr>
          <p:cNvSpPr txBox="1"/>
          <p:nvPr/>
        </p:nvSpPr>
        <p:spPr>
          <a:xfrm>
            <a:off x="1129990" y="23764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9D644F-81CB-DB7B-58CB-AE2AE15E5F43}"/>
              </a:ext>
            </a:extLst>
          </p:cNvPr>
          <p:cNvSpPr txBox="1"/>
          <p:nvPr/>
        </p:nvSpPr>
        <p:spPr>
          <a:xfrm>
            <a:off x="3825437" y="234300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2531A-22C0-3170-64C5-52B53F959402}"/>
              </a:ext>
            </a:extLst>
          </p:cNvPr>
          <p:cNvSpPr txBox="1"/>
          <p:nvPr/>
        </p:nvSpPr>
        <p:spPr>
          <a:xfrm>
            <a:off x="6759174" y="234299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7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446" name="Oval 173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47" name="Oval 174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FF0965A7-524A-44F1-B044-48411EA4F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8EE5433-7B78-4432-965F-8790C3F4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89930"/>
            <a:ext cx="8181594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F7AAA96-ECD9-48EA-B942-1172BB519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0" y="616743"/>
            <a:ext cx="3862197" cy="363467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5034915" y="790575"/>
            <a:ext cx="3461385" cy="280207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Traiectorie Patrata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48BD5A8-902E-46F3-9C9F-F939987C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317715"/>
            <a:ext cx="818159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800B863-FA71-4FFB-9F30-56E95B0D3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D1CBBA7-528F-5A16-1A6E-FE8CB9DA8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99" y="897891"/>
            <a:ext cx="4096501" cy="30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41" name="Rectangle 240">
            <a:extLst>
              <a:ext uri="{FF2B5EF4-FFF2-40B4-BE49-F238E27FC236}">
                <a16:creationId xmlns:a16="http://schemas.microsoft.com/office/drawing/2014/main" id="{FF0965A7-524A-44F1-B044-48411EA4F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58EE5433-7B78-4432-965F-8790C3F4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89930"/>
            <a:ext cx="8181594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F7AAA96-ECD9-48EA-B942-1172BB519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0" y="616743"/>
            <a:ext cx="3862197" cy="363467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5034915" y="790575"/>
            <a:ext cx="3461385" cy="280207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Traiectorie</a:t>
            </a:r>
            <a:r>
              <a:rPr lang="en-US" sz="56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 </a:t>
            </a:r>
            <a:r>
              <a:rPr lang="en-US" sz="5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Patrata</a:t>
            </a:r>
            <a:endParaRPr lang="en-US" sz="56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48BD5A8-902E-46F3-9C9F-F939987C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317715"/>
            <a:ext cx="818159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800B863-FA71-4FFB-9F30-56E95B0D3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48FDF4-BC41-6AFB-D0C2-4F0368520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99" y="1099302"/>
            <a:ext cx="4096501" cy="266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Traiectorie Patrata</a:t>
            </a:r>
            <a:br>
              <a:rPr lang="en-US" sz="39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</a:br>
            <a:r>
              <a:rPr lang="en-US" sz="39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CVX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3D411-4B3E-7EF4-471F-75CFF15DE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2" y="578363"/>
            <a:ext cx="2645082" cy="21437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3A6E1-047A-FA38-73F5-3A006DAE7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16662"/>
            <a:ext cx="2645081" cy="2067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EBB6E-F017-3A02-1E39-BDC8B1608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26529"/>
            <a:ext cx="2645081" cy="2047394"/>
          </a:xfrm>
          <a:prstGeom prst="rect">
            <a:avLst/>
          </a:prstGeom>
        </p:spPr>
      </p:pic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12ABC4-3143-270C-3624-FB4BE5479316}"/>
              </a:ext>
            </a:extLst>
          </p:cNvPr>
          <p:cNvSpPr txBox="1"/>
          <p:nvPr/>
        </p:nvSpPr>
        <p:spPr>
          <a:xfrm>
            <a:off x="987207" y="27178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7D8525-BB91-DD28-36E8-0ABCE7B6119E}"/>
              </a:ext>
            </a:extLst>
          </p:cNvPr>
          <p:cNvSpPr txBox="1"/>
          <p:nvPr/>
        </p:nvSpPr>
        <p:spPr>
          <a:xfrm>
            <a:off x="3825437" y="234300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FDF02-647A-98BF-3E1A-18963F97A013}"/>
              </a:ext>
            </a:extLst>
          </p:cNvPr>
          <p:cNvSpPr txBox="1"/>
          <p:nvPr/>
        </p:nvSpPr>
        <p:spPr>
          <a:xfrm>
            <a:off x="6759174" y="271787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</p:spTree>
    <p:extLst>
      <p:ext uri="{BB962C8B-B14F-4D97-AF65-F5344CB8AC3E}">
        <p14:creationId xmlns:p14="http://schemas.microsoft.com/office/powerpoint/2010/main" val="51521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0100-EB46-7EB7-5E5C-374ADF5CD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2" y="608752"/>
            <a:ext cx="2645082" cy="2082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B48F6-4ABD-E466-2C11-10B2EF354E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23969"/>
            <a:ext cx="2645081" cy="2052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019E5-1703-4E7A-BDA2-E86F08ED9A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60941"/>
            <a:ext cx="2645081" cy="1978570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F22F93-70B3-644F-98D9-1E3A957AEFC5}"/>
              </a:ext>
            </a:extLst>
          </p:cNvPr>
          <p:cNvSpPr txBox="1"/>
          <p:nvPr/>
        </p:nvSpPr>
        <p:spPr>
          <a:xfrm>
            <a:off x="6759174" y="271787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530DFF-2718-336A-24D6-F8FFD2805FED}"/>
              </a:ext>
            </a:extLst>
          </p:cNvPr>
          <p:cNvSpPr txBox="1"/>
          <p:nvPr/>
        </p:nvSpPr>
        <p:spPr>
          <a:xfrm>
            <a:off x="3825437" y="234300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DCFA59-9A8D-D5DC-0AB7-AD345ABD4C80}"/>
              </a:ext>
            </a:extLst>
          </p:cNvPr>
          <p:cNvSpPr txBox="1"/>
          <p:nvPr/>
        </p:nvSpPr>
        <p:spPr>
          <a:xfrm>
            <a:off x="987207" y="27178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4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9"/>
          <p:cNvSpPr txBox="1">
            <a:spLocks noGrp="1"/>
          </p:cNvSpPr>
          <p:nvPr>
            <p:ph type="title"/>
          </p:nvPr>
        </p:nvSpPr>
        <p:spPr>
          <a:xfrm>
            <a:off x="1383300" y="1709718"/>
            <a:ext cx="6377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Ce este MPC?</a:t>
            </a:r>
            <a:endParaRPr sz="6000" dirty="0"/>
          </a:p>
        </p:txBody>
      </p:sp>
      <p:sp>
        <p:nvSpPr>
          <p:cNvPr id="2307" name="Google Shape;2307;p49"/>
          <p:cNvSpPr txBox="1">
            <a:spLocks noGrp="1"/>
          </p:cNvSpPr>
          <p:nvPr>
            <p:ph type="subTitle" idx="1"/>
          </p:nvPr>
        </p:nvSpPr>
        <p:spPr>
          <a:xfrm>
            <a:off x="2617950" y="2571750"/>
            <a:ext cx="3908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1</a:t>
            </a:r>
            <a:endParaRPr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9116F-D0BD-2801-3625-5475981AE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1" y="632908"/>
            <a:ext cx="2645082" cy="2080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B1648-4711-F3A0-9371-A3BFDDEEA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17528"/>
            <a:ext cx="2645081" cy="2065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79C52-8DB8-822D-8AF3-B1AF2C8E7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45522"/>
            <a:ext cx="2645081" cy="2009408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CE94F06-BFFD-F659-DAE6-859F74A279E3}"/>
              </a:ext>
            </a:extLst>
          </p:cNvPr>
          <p:cNvSpPr txBox="1"/>
          <p:nvPr/>
        </p:nvSpPr>
        <p:spPr>
          <a:xfrm>
            <a:off x="3872793" y="297257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1F71C-8A43-3A89-10DC-D649F63C6BF9}"/>
              </a:ext>
            </a:extLst>
          </p:cNvPr>
          <p:cNvSpPr txBox="1"/>
          <p:nvPr/>
        </p:nvSpPr>
        <p:spPr>
          <a:xfrm>
            <a:off x="6904315" y="302224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BD9FB9-F8DB-772E-F916-297C240BC1A2}"/>
              </a:ext>
            </a:extLst>
          </p:cNvPr>
          <p:cNvSpPr txBox="1"/>
          <p:nvPr/>
        </p:nvSpPr>
        <p:spPr>
          <a:xfrm>
            <a:off x="987207" y="27178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9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Rectangle 16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5" name="Rectangle 16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6" name="Rectangle 17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407" name="Group 17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408" name="Oval 17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09" name="Oval 17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410" name="Rectangle 176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1" name="Rectangle 178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5650990" y="526773"/>
            <a:ext cx="2922198" cy="282425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Traiectorie Circulara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3FE4F7C-8CBB-272B-FF6E-4E2660C40F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460"/>
          <a:stretch/>
        </p:blipFill>
        <p:spPr>
          <a:xfrm>
            <a:off x="20" y="10"/>
            <a:ext cx="5175811" cy="5143490"/>
          </a:xfrm>
          <a:prstGeom prst="rect">
            <a:avLst/>
          </a:prstGeom>
        </p:spPr>
      </p:pic>
      <p:grpSp>
        <p:nvGrpSpPr>
          <p:cNvPr id="2412" name="Group 180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13" name="Oval 182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702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FB57ED5-941D-44E2-9320-56A0A026F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A1BE9A9-6FBF-4CF1-8F0C-BFCFF1FD9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89930"/>
            <a:ext cx="8181594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FE1CB-F02D-B053-44B8-8A5D753BE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812" b="1"/>
          <a:stretch/>
        </p:blipFill>
        <p:spPr>
          <a:xfrm>
            <a:off x="475499" y="790575"/>
            <a:ext cx="4096501" cy="328700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C4AE8163-578C-46A4-BF65-BD3AEEF2A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0" y="616743"/>
            <a:ext cx="3862197" cy="363467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5034915" y="790575"/>
            <a:ext cx="3461385" cy="280207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Traiectorie Circulara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46F56CC-F97A-40DF-9A88-6D8BF7A6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317715"/>
            <a:ext cx="818159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94818F1-2ACF-4181-B8B6-7637EB92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1BF4AB6-91C5-40DA-AFC8-BBDA46BB2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A6D6306-ED75-4DC2-9BEF-160516C2F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08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5180F-D940-1FC5-3E62-B5328D6C6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2" y="612771"/>
            <a:ext cx="2645082" cy="2074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C0FD9E-1787-BD1D-5308-9BC7D811F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25257"/>
            <a:ext cx="2645081" cy="2049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17EF1-D471-60D6-3C11-784978466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33377"/>
            <a:ext cx="2645081" cy="2033697"/>
          </a:xfrm>
          <a:prstGeom prst="rect">
            <a:avLst/>
          </a:prstGeom>
        </p:spPr>
      </p:pic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8EC95A8-61DF-82E7-1109-9884012BD4B6}"/>
              </a:ext>
            </a:extLst>
          </p:cNvPr>
          <p:cNvSpPr txBox="1"/>
          <p:nvPr/>
        </p:nvSpPr>
        <p:spPr>
          <a:xfrm>
            <a:off x="6904315" y="307982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D9E75-EDB2-B8A4-8008-C3AC4EE45B2E}"/>
              </a:ext>
            </a:extLst>
          </p:cNvPr>
          <p:cNvSpPr txBox="1"/>
          <p:nvPr/>
        </p:nvSpPr>
        <p:spPr>
          <a:xfrm>
            <a:off x="986413" y="273649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BEA463-9730-0087-22A5-5C247BB633A2}"/>
              </a:ext>
            </a:extLst>
          </p:cNvPr>
          <p:cNvSpPr txBox="1"/>
          <p:nvPr/>
        </p:nvSpPr>
        <p:spPr>
          <a:xfrm>
            <a:off x="3870285" y="298621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47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41D973E-526C-4C77-B73C-1F9CAD017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5715" y="0"/>
            <a:ext cx="915543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FD4C8A3-6328-4053-AA3E-B90EA418F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93025"/>
            <a:ext cx="9144000" cy="1957848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788670" y="3266769"/>
            <a:ext cx="6814455" cy="1104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cap="all" baseline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N = 15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7F1E34-18A8-7F3C-C665-73E0E0542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82" y="618644"/>
            <a:ext cx="2645082" cy="2063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03EC55-9B48-FC06-8103-09FEF870F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063" y="618644"/>
            <a:ext cx="2645081" cy="2063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E541C6-5291-96EB-EB93-4A01D2829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444" y="628563"/>
            <a:ext cx="2645081" cy="2043325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D901EAB-7BBC-4861-B179-A436135D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84192" y="3833622"/>
            <a:ext cx="810678" cy="810676"/>
            <a:chOff x="9685338" y="4460675"/>
            <a:chExt cx="1080904" cy="1080902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5E14F4A-DDFB-49CD-909B-CCA5DF9B1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0C767BB-2CD3-4BE8-9693-4F1BEF27B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92A260F-BB78-AF01-91A7-3B8D19C5C1A0}"/>
              </a:ext>
            </a:extLst>
          </p:cNvPr>
          <p:cNvSpPr txBox="1"/>
          <p:nvPr/>
        </p:nvSpPr>
        <p:spPr>
          <a:xfrm>
            <a:off x="3936739" y="310867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Comanda</a:t>
            </a:r>
            <a:r>
              <a:rPr lang="en-US" dirty="0"/>
              <a:t> phi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E817F7-2911-07E3-8388-BF228106EB1D}"/>
              </a:ext>
            </a:extLst>
          </p:cNvPr>
          <p:cNvSpPr txBox="1"/>
          <p:nvPr/>
        </p:nvSpPr>
        <p:spPr>
          <a:xfrm>
            <a:off x="986413" y="299846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Pozitia</a:t>
            </a:r>
            <a:r>
              <a:rPr lang="en-US" dirty="0"/>
              <a:t> pe 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75B72-58BE-CBB7-0F0D-3B143C7DA71F}"/>
              </a:ext>
            </a:extLst>
          </p:cNvPr>
          <p:cNvSpPr txBox="1"/>
          <p:nvPr/>
        </p:nvSpPr>
        <p:spPr>
          <a:xfrm>
            <a:off x="6887065" y="300681"/>
            <a:ext cx="1397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Planul</a:t>
            </a:r>
            <a:r>
              <a:rPr lang="en-US" dirty="0"/>
              <a:t> </a:t>
            </a:r>
            <a:r>
              <a:rPr lang="en-US" dirty="0" err="1"/>
              <a:t>xOy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05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Rectangle 16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5" name="Rectangle 16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6" name="Rectangle 17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407" name="Group 17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408" name="Oval 17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09" name="Oval 17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410" name="Rectangle 176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1" name="Rectangle 178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2" name="Google Shape;2402;p54"/>
          <p:cNvSpPr txBox="1">
            <a:spLocks noGrp="1"/>
          </p:cNvSpPr>
          <p:nvPr>
            <p:ph type="title"/>
          </p:nvPr>
        </p:nvSpPr>
        <p:spPr>
          <a:xfrm>
            <a:off x="5650990" y="526773"/>
            <a:ext cx="2922198" cy="282425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600" dirty="0" err="1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Bibliografie</a:t>
            </a:r>
            <a:endParaRPr lang="en-US" sz="460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grpSp>
        <p:nvGrpSpPr>
          <p:cNvPr id="2412" name="Group 180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13" name="Oval 182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6E5381-26C5-D55B-809C-8B5FFAC8CA28}"/>
              </a:ext>
            </a:extLst>
          </p:cNvPr>
          <p:cNvSpPr txBox="1"/>
          <p:nvPr/>
        </p:nvSpPr>
        <p:spPr>
          <a:xfrm>
            <a:off x="158266" y="1240191"/>
            <a:ext cx="53313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Fast Real-Time Model Predictive Control for a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Ball-on-Plate Process - Krzysztof </a:t>
            </a:r>
            <a:r>
              <a:rPr lang="en-US" dirty="0" err="1">
                <a:effectLst/>
                <a:latin typeface="Arial" panose="020B0604020202020204" pitchFamily="34" charset="0"/>
              </a:rPr>
              <a:t>Zarzycki</a:t>
            </a:r>
            <a:r>
              <a:rPr lang="en-US" dirty="0">
                <a:effectLst/>
                <a:latin typeface="Arial" panose="020B0604020202020204" pitchFamily="34" charset="0"/>
              </a:rPr>
              <a:t>, Maciej </a:t>
            </a:r>
            <a:r>
              <a:rPr lang="en-US" dirty="0" err="1">
                <a:effectLst/>
                <a:latin typeface="Arial" panose="020B0604020202020204" pitchFamily="34" charset="0"/>
              </a:rPr>
              <a:t>Ławry</a:t>
            </a:r>
            <a:r>
              <a:rPr lang="en-US" dirty="0">
                <a:effectLst/>
                <a:latin typeface="Arial" panose="020B0604020202020204" pitchFamily="34" charset="0"/>
              </a:rPr>
              <a:t> ́</a:t>
            </a:r>
            <a:r>
              <a:rPr lang="en-US" dirty="0" err="1">
                <a:effectLst/>
                <a:latin typeface="Arial" panose="020B0604020202020204" pitchFamily="34" charset="0"/>
              </a:rPr>
              <a:t>nczuk</a:t>
            </a:r>
            <a:r>
              <a:rPr lang="en-US" dirty="0">
                <a:effectLst/>
                <a:latin typeface="Arial" panose="020B0604020202020204" pitchFamily="34" charset="0"/>
              </a:rPr>
              <a:t> – MDPI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</a:rPr>
              <a:t>Model Predictive Control of a Ball and Plate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laboratory model - Matej </a:t>
            </a:r>
            <a:r>
              <a:rPr lang="en-US" dirty="0" err="1">
                <a:effectLst/>
                <a:latin typeface="Arial" panose="020B0604020202020204" pitchFamily="34" charset="0"/>
              </a:rPr>
              <a:t>Oravec</a:t>
            </a:r>
            <a:r>
              <a:rPr lang="en-US" dirty="0">
                <a:effectLst/>
                <a:latin typeface="Arial" panose="020B0604020202020204" pitchFamily="34" charset="0"/>
              </a:rPr>
              <a:t>, Anna </a:t>
            </a:r>
            <a:r>
              <a:rPr lang="en-US" dirty="0" err="1">
                <a:effectLst/>
                <a:latin typeface="Arial" panose="020B0604020202020204" pitchFamily="34" charset="0"/>
              </a:rPr>
              <a:t>Jadlovská</a:t>
            </a:r>
            <a:r>
              <a:rPr lang="en-US" dirty="0">
                <a:effectLst/>
                <a:latin typeface="Arial" panose="020B0604020202020204" pitchFamily="34" charset="0"/>
              </a:rPr>
              <a:t> - IEEE 13th International Symposium on Applied Machine Intelligence and 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and Control of Ball on Plate System</a:t>
            </a:r>
            <a:r>
              <a:rPr lang="en-US" dirty="0">
                <a:latin typeface="Arial" panose="020B0604020202020204" pitchFamily="34" charset="0"/>
              </a:rPr>
              <a:t> - </a:t>
            </a:r>
            <a:r>
              <a:rPr lang="en-US" dirty="0"/>
              <a:t>G . Joselin </a:t>
            </a:r>
            <a:r>
              <a:rPr lang="en-US" dirty="0" err="1"/>
              <a:t>Retna</a:t>
            </a:r>
            <a:r>
              <a:rPr lang="en-US" dirty="0"/>
              <a:t> Kumar, N. </a:t>
            </a:r>
            <a:r>
              <a:rPr lang="en-US" dirty="0" err="1"/>
              <a:t>Showme</a:t>
            </a:r>
            <a:r>
              <a:rPr lang="en-US" dirty="0"/>
              <a:t>, M. Aravind and R. </a:t>
            </a:r>
            <a:r>
              <a:rPr lang="en-US" dirty="0" err="1"/>
              <a:t>Akshay</a:t>
            </a:r>
            <a:r>
              <a:rPr lang="en-US" dirty="0">
                <a:effectLst/>
                <a:latin typeface="Arial" panose="020B0604020202020204" pitchFamily="34" charset="0"/>
              </a:rPr>
              <a:t> - IJCTA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9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8" name="Google Shape;2408;p55"/>
          <p:cNvSpPr txBox="1">
            <a:spLocks noGrp="1"/>
          </p:cNvSpPr>
          <p:nvPr>
            <p:ph type="title"/>
          </p:nvPr>
        </p:nvSpPr>
        <p:spPr>
          <a:xfrm>
            <a:off x="4940658" y="1036623"/>
            <a:ext cx="3651884" cy="11384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>
                <a:solidFill>
                  <a:srgbClr val="000000"/>
                </a:solidFill>
              </a:rPr>
              <a:t>MPC – model predictive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             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E2049-B3FC-0425-C6C4-360CE6CB4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1" r="7682"/>
          <a:stretch/>
        </p:blipFill>
        <p:spPr>
          <a:xfrm>
            <a:off x="-7399" y="301485"/>
            <a:ext cx="4586799" cy="4842015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99" y="301485"/>
            <a:ext cx="4586799" cy="4842015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07" name="Google Shape;2407;p55"/>
          <p:cNvSpPr txBox="1">
            <a:spLocks noGrp="1"/>
          </p:cNvSpPr>
          <p:nvPr>
            <p:ph type="subTitle" idx="1"/>
          </p:nvPr>
        </p:nvSpPr>
        <p:spPr>
          <a:xfrm>
            <a:off x="4940658" y="2255541"/>
            <a:ext cx="3651885" cy="22993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 sz="1100">
                <a:solidFill>
                  <a:srgbClr val="000000"/>
                </a:solidFill>
              </a:rPr>
              <a:t>-&gt; metoda de control</a:t>
            </a: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endParaRPr lang="en-US" sz="1100">
              <a:solidFill>
                <a:srgbClr val="000000"/>
              </a:solidFill>
            </a:endParaRP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 sz="1100">
                <a:solidFill>
                  <a:srgbClr val="000000"/>
                </a:solidFill>
              </a:rPr>
              <a:t>-&gt; cautarea comenzii optime pe un orizont finit (orizont de predictie)</a:t>
            </a: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endParaRPr lang="en-US" sz="1100">
              <a:solidFill>
                <a:srgbClr val="000000"/>
              </a:solidFill>
            </a:endParaRP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 sz="1100">
                <a:solidFill>
                  <a:srgbClr val="000000"/>
                </a:solidFill>
              </a:rPr>
              <a:t>-&gt; minimizarea erorii &amp; magnitudinii comenzii</a:t>
            </a: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endParaRPr lang="en-US" sz="1100">
              <a:solidFill>
                <a:srgbClr val="000000"/>
              </a:solidFill>
            </a:endParaRP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 sz="1100">
                <a:solidFill>
                  <a:srgbClr val="000000"/>
                </a:solidFill>
              </a:rPr>
              <a:t>-&gt; aplicarea primei comenzi din setul gasit</a:t>
            </a: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endParaRPr lang="en-US" sz="1100">
              <a:solidFill>
                <a:srgbClr val="000000"/>
              </a:solidFill>
            </a:endParaRPr>
          </a:p>
          <a:p>
            <a:pPr marL="0" lvl="0" indent="-182880" algn="l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5000"/>
              <a:buFont typeface="Wingdings" pitchFamily="2" charset="2"/>
              <a:buChar char="§"/>
            </a:pPr>
            <a:r>
              <a:rPr lang="en-US" sz="1100">
                <a:solidFill>
                  <a:srgbClr val="000000"/>
                </a:solidFill>
              </a:rPr>
              <a:t>-&gt; reluarea procedurii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4672260"/>
            <a:ext cx="342900" cy="342900"/>
            <a:chOff x="11361456" y="6195813"/>
            <a:chExt cx="548640" cy="54864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3401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vrem să facem ?</a:t>
            </a:r>
            <a:endParaRPr dirty="0"/>
          </a:p>
        </p:txBody>
      </p:sp>
      <p:sp>
        <p:nvSpPr>
          <p:cNvPr id="2276" name="Google Shape;2276;p47"/>
          <p:cNvSpPr txBox="1">
            <a:spLocks noGrp="1"/>
          </p:cNvSpPr>
          <p:nvPr>
            <p:ph type="body" idx="1"/>
          </p:nvPr>
        </p:nvSpPr>
        <p:spPr>
          <a:xfrm>
            <a:off x="707200" y="1028659"/>
            <a:ext cx="3620100" cy="3509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/>
              <a:t>Q, R – </a:t>
            </a:r>
            <a:r>
              <a:rPr lang="en-US" sz="1400" dirty="0" err="1"/>
              <a:t>matrici</a:t>
            </a:r>
            <a:r>
              <a:rPr lang="en-US" sz="1400" dirty="0"/>
              <a:t> </a:t>
            </a:r>
            <a:r>
              <a:rPr lang="en-US" sz="1400" dirty="0" err="1"/>
              <a:t>pondere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/>
              <a:t>N – </a:t>
            </a:r>
            <a:r>
              <a:rPr lang="en-US" sz="1400" dirty="0" err="1"/>
              <a:t>orizontul</a:t>
            </a:r>
            <a:r>
              <a:rPr lang="en-US" sz="1400" dirty="0"/>
              <a:t> de predictive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 err="1"/>
              <a:t>i</a:t>
            </a:r>
            <a:r>
              <a:rPr lang="en-US" sz="1400" dirty="0"/>
              <a:t> – </a:t>
            </a:r>
            <a:r>
              <a:rPr lang="en-US" sz="1400" dirty="0" err="1"/>
              <a:t>iteratia</a:t>
            </a:r>
            <a:r>
              <a:rPr lang="en-US" sz="1400" dirty="0"/>
              <a:t> MPC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566CC-329D-234A-C849-2D8ADF00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0" y="2880462"/>
            <a:ext cx="5632201" cy="166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Cum facem?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1245F0-B649-4646-9465-9278A59CD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576" y="1196897"/>
            <a:ext cx="6089524" cy="350157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Modelarea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Liniarizarea</a:t>
            </a:r>
            <a:r>
              <a:rPr lang="en-US" dirty="0"/>
              <a:t> </a:t>
            </a:r>
            <a:r>
              <a:rPr lang="en-US" dirty="0" err="1"/>
              <a:t>ecuatiilor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Realizarea</a:t>
            </a:r>
            <a:r>
              <a:rPr lang="en-US" dirty="0"/>
              <a:t> pe stare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Discretizarea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Prelucrarea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r>
              <a:rPr lang="en-US" dirty="0" err="1"/>
              <a:t>discret</a:t>
            </a:r>
            <a:r>
              <a:rPr lang="en-US" dirty="0"/>
              <a:t> sub forma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constrangeri</a:t>
            </a:r>
            <a:r>
              <a:rPr lang="en-US" dirty="0"/>
              <a:t> </a:t>
            </a:r>
            <a:r>
              <a:rPr lang="en-US" dirty="0" err="1"/>
              <a:t>matriciale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Ecuațiile pentru fiecare axă</a:t>
            </a:r>
            <a:endParaRPr dirty="0"/>
          </a:p>
        </p:txBody>
      </p:sp>
      <p:sp>
        <p:nvSpPr>
          <p:cNvPr id="2276" name="Google Shape;2276;p47"/>
          <p:cNvSpPr txBox="1">
            <a:spLocks noGrp="1"/>
          </p:cNvSpPr>
          <p:nvPr>
            <p:ph type="body" idx="1"/>
          </p:nvPr>
        </p:nvSpPr>
        <p:spPr>
          <a:xfrm>
            <a:off x="721771" y="1529250"/>
            <a:ext cx="697257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/>
              <a:t>Mb –masa </a:t>
            </a:r>
            <a:r>
              <a:rPr lang="en-US" sz="1400" dirty="0" err="1"/>
              <a:t>bilei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 err="1"/>
              <a:t>Ib</a:t>
            </a:r>
            <a:r>
              <a:rPr lang="en-US" sz="1400" dirty="0"/>
              <a:t> – </a:t>
            </a:r>
            <a:r>
              <a:rPr lang="en-US" sz="1400" dirty="0" err="1"/>
              <a:t>momentul</a:t>
            </a:r>
            <a:r>
              <a:rPr lang="en-US" sz="1400" dirty="0"/>
              <a:t> de </a:t>
            </a:r>
            <a:r>
              <a:rPr lang="en-US" sz="1400" dirty="0" err="1"/>
              <a:t>inertie</a:t>
            </a:r>
            <a:r>
              <a:rPr lang="en-US" sz="1400" dirty="0"/>
              <a:t> al </a:t>
            </a:r>
            <a:r>
              <a:rPr lang="en-US" sz="1400" dirty="0" err="1"/>
              <a:t>bilei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400" dirty="0" err="1"/>
              <a:t>rb</a:t>
            </a:r>
            <a:r>
              <a:rPr lang="en-US" sz="1400" dirty="0"/>
              <a:t> – </a:t>
            </a:r>
            <a:r>
              <a:rPr lang="en-US" sz="1400" dirty="0" err="1"/>
              <a:t>raza</a:t>
            </a:r>
            <a:r>
              <a:rPr lang="en-US" sz="1400" dirty="0"/>
              <a:t> </a:t>
            </a:r>
            <a:r>
              <a:rPr lang="en-US" sz="1400" dirty="0" err="1"/>
              <a:t>bilei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621D6-E26C-B3BD-E4E4-BA668E82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0" y="1729667"/>
            <a:ext cx="3688400" cy="1684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81E37-3E8E-766E-C526-D6D865B2E564}"/>
              </a:ext>
            </a:extLst>
          </p:cNvPr>
          <p:cNvSpPr txBox="1"/>
          <p:nvPr/>
        </p:nvSpPr>
        <p:spPr>
          <a:xfrm>
            <a:off x="4748402" y="1067090"/>
            <a:ext cx="3649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</a:p>
          <a:p>
            <a:r>
              <a:rPr lang="en-US" dirty="0"/>
              <a:t>                </a:t>
            </a:r>
            <a:r>
              <a:rPr lang="en-US" dirty="0" err="1"/>
              <a:t>si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Iar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Intrucat</a:t>
            </a:r>
            <a:r>
              <a:rPr lang="en-US" dirty="0"/>
              <a:t> se pot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aproximarile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conduce la </a:t>
            </a:r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liniar</a:t>
            </a:r>
            <a:r>
              <a:rPr lang="en-US" dirty="0"/>
              <a:t>: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43A1B-942F-FFBA-6DFA-BE718F80E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56" y="1238455"/>
            <a:ext cx="792549" cy="30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D434E-8838-49D7-9560-2DAE13F26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307" y="1257320"/>
            <a:ext cx="739204" cy="35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8FEEE5-60F1-7420-29F3-4E9D03C2A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394" y="1657235"/>
            <a:ext cx="853514" cy="441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8A17F-C22B-DAC2-7644-AE13D5636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11" y="1641881"/>
            <a:ext cx="769687" cy="3886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A69E6C-8268-6F4D-CC47-05591C887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895" y="2506949"/>
            <a:ext cx="2370025" cy="32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6332C8-3D36-08DC-F11D-CD64C5A04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483" y="3254103"/>
            <a:ext cx="1935648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Realizarea pe stare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1245F0-B649-4646-9465-9278A59CD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575" y="1166697"/>
            <a:ext cx="6564351" cy="3501577"/>
          </a:xfrm>
        </p:spPr>
        <p:txBody>
          <a:bodyPr/>
          <a:lstStyle/>
          <a:p>
            <a:pPr marL="0" indent="0"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conduce la </a:t>
            </a:r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discret</a:t>
            </a:r>
            <a:r>
              <a:rPr lang="en-US" dirty="0"/>
              <a:t> (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esantionarea</a:t>
            </a:r>
            <a:r>
              <a:rPr lang="en-US" dirty="0"/>
              <a:t> de pas Ts = 0.05)</a:t>
            </a:r>
          </a:p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336F5-ECF1-0167-AF5E-ACE370C3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6" y="1625348"/>
            <a:ext cx="2606266" cy="792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6E8046-3622-21A6-B77F-07B4EFEAC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43" y="1625348"/>
            <a:ext cx="1606175" cy="1125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EC35D3-02D1-187C-F58E-2B1CA8C09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393" y="1505983"/>
            <a:ext cx="1254398" cy="1065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322401-79A3-B783-551A-33EA8A5CD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90" y="3409357"/>
            <a:ext cx="2964437" cy="80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4467EA-AB8A-044C-C2EF-236FC5AA6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012" y="3409356"/>
            <a:ext cx="2210636" cy="1125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56756-34C1-154B-7AB4-851940904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393" y="3417612"/>
            <a:ext cx="1031533" cy="9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9"/>
          <p:cNvSpPr txBox="1">
            <a:spLocks noGrp="1"/>
          </p:cNvSpPr>
          <p:nvPr>
            <p:ph type="title"/>
          </p:nvPr>
        </p:nvSpPr>
        <p:spPr>
          <a:xfrm>
            <a:off x="1383300" y="1055513"/>
            <a:ext cx="6377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Implementarea optimizarii</a:t>
            </a:r>
            <a:endParaRPr sz="6000" dirty="0"/>
          </a:p>
        </p:txBody>
      </p:sp>
      <p:sp>
        <p:nvSpPr>
          <p:cNvPr id="2307" name="Google Shape;2307;p49"/>
          <p:cNvSpPr txBox="1">
            <a:spLocks noGrp="1"/>
          </p:cNvSpPr>
          <p:nvPr>
            <p:ph type="subTitle" idx="1"/>
          </p:nvPr>
        </p:nvSpPr>
        <p:spPr>
          <a:xfrm>
            <a:off x="2617950" y="2571750"/>
            <a:ext cx="3908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2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54150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Obtinerea constrangerilor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4B58F-841B-FD6A-BA4A-9CF5D95D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8" y="1086877"/>
            <a:ext cx="4379722" cy="2254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0B300-0818-1C7F-60FD-FD0B0D17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464" y="2428166"/>
            <a:ext cx="5394468" cy="2270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BA4AB5-7AE0-D284-7102-2046F7C582D3}"/>
              </a:ext>
            </a:extLst>
          </p:cNvPr>
          <p:cNvSpPr txBox="1"/>
          <p:nvPr/>
        </p:nvSpPr>
        <p:spPr>
          <a:xfrm>
            <a:off x="4854498" y="1189463"/>
            <a:ext cx="4558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Matricea</a:t>
            </a:r>
            <a:r>
              <a:rPr lang="en-US" dirty="0"/>
              <a:t> M                                        </a:t>
            </a:r>
            <a:r>
              <a:rPr lang="en-US" dirty="0" err="1"/>
              <a:t>Matricea</a:t>
            </a:r>
            <a:r>
              <a:rPr lang="en-US" dirty="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2139124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9A1D859A14543A47F49DF2DA44BFA" ma:contentTypeVersion="14" ma:contentTypeDescription="Create a new document." ma:contentTypeScope="" ma:versionID="b7b446cb8e8c421866b49845a62dd3d8">
  <xsd:schema xmlns:xsd="http://www.w3.org/2001/XMLSchema" xmlns:xs="http://www.w3.org/2001/XMLSchema" xmlns:p="http://schemas.microsoft.com/office/2006/metadata/properties" xmlns:ns3="7a3f878f-47e4-43c1-aaa8-cd4e19d423fa" xmlns:ns4="aa1bddbf-3c86-47ff-8157-daffd86928c6" targetNamespace="http://schemas.microsoft.com/office/2006/metadata/properties" ma:root="true" ma:fieldsID="5f6fd7a780e6c23be22b7dfa395c2aaa" ns3:_="" ns4:_="">
    <xsd:import namespace="7a3f878f-47e4-43c1-aaa8-cd4e19d423fa"/>
    <xsd:import namespace="aa1bddbf-3c86-47ff-8157-daffd86928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f878f-47e4-43c1-aaa8-cd4e19d423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bddbf-3c86-47ff-8157-daffd8692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A1338B-C0D9-4C96-9BB0-F5E4E9E4B9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3f878f-47e4-43c1-aaa8-cd4e19d423fa"/>
    <ds:schemaRef ds:uri="aa1bddbf-3c86-47ff-8157-daffd86928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A5F4B7-C166-442A-8D33-FF3B6378D2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B35263-BB18-4A18-B84E-730D280262AD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7a3f878f-47e4-43c1-aaa8-cd4e19d423fa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aa1bddbf-3c86-47ff-8157-daffd86928c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345</Words>
  <Application>Microsoft Office PowerPoint</Application>
  <PresentationFormat>On-screen Show (16:9)</PresentationFormat>
  <Paragraphs>121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Rockwell Condensed</vt:lpstr>
      <vt:lpstr>Wingdings</vt:lpstr>
      <vt:lpstr>Arial</vt:lpstr>
      <vt:lpstr>Rockwell Extra Bold</vt:lpstr>
      <vt:lpstr>Rockwell</vt:lpstr>
      <vt:lpstr>Calibri</vt:lpstr>
      <vt:lpstr>Wood Type</vt:lpstr>
      <vt:lpstr>Ball on a Plate -MPC-</vt:lpstr>
      <vt:lpstr>Ce este MPC?</vt:lpstr>
      <vt:lpstr>MPC – model predictive               control</vt:lpstr>
      <vt:lpstr>Ce vrem să facem ?</vt:lpstr>
      <vt:lpstr>Cum facem?</vt:lpstr>
      <vt:lpstr>Ecuațiile pentru fiecare axă</vt:lpstr>
      <vt:lpstr>Realizarea pe stare</vt:lpstr>
      <vt:lpstr>Implementarea optimizarii</vt:lpstr>
      <vt:lpstr>Obtinerea constrangerilor</vt:lpstr>
      <vt:lpstr>Revenind la functia de cost</vt:lpstr>
      <vt:lpstr>Cod</vt:lpstr>
      <vt:lpstr>Aducerea bilei în centrul mesei</vt:lpstr>
      <vt:lpstr>Aducerea bilei în centrul mesei</vt:lpstr>
      <vt:lpstr>N = 5</vt:lpstr>
      <vt:lpstr>N = 15</vt:lpstr>
      <vt:lpstr>Traiectorie Patrata</vt:lpstr>
      <vt:lpstr>Traiectorie Patrata</vt:lpstr>
      <vt:lpstr>Traiectorie Patrata CVX</vt:lpstr>
      <vt:lpstr>N = 5</vt:lpstr>
      <vt:lpstr>N = 15</vt:lpstr>
      <vt:lpstr>Traiectorie Circulara</vt:lpstr>
      <vt:lpstr>Traiectorie Circulara</vt:lpstr>
      <vt:lpstr>N = 5</vt:lpstr>
      <vt:lpstr>N = 15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 on a Plate</dc:title>
  <dc:creator>eli</dc:creator>
  <cp:lastModifiedBy>Elena PÎNDICHI (119488)</cp:lastModifiedBy>
  <cp:revision>11</cp:revision>
  <dcterms:modified xsi:type="dcterms:W3CDTF">2022-06-02T20:09:18Z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0x010100C2E9A1D859A14543A47F49DF2DA44BFA</vt:lpwstr>
  </property>
</Properties>
</file>